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1/12/2025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1/12/2025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ebium.ru/media/bally-oge-po-informatike-prohodnoj-ball-i-shkala-perevoda-v-ocenki/" TargetMode="External"/><Relationship Id="rId2" Type="http://schemas.openxmlformats.org/officeDocument/2006/relationships/hyperlink" Target="https://sh-slobodskaya-r19.gosweb.gosuslugi.ru/netcat_files/169/2897/Informatika.p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kp.ru/edu/shkola/bally-ogeh-po-informatike-v-9-klasse/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robototehnika.edumsko.ru/articles/post/3561101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7B410C-7251-4D83-8F91-7F284F027C5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err="1"/>
              <a:t>Огэ</a:t>
            </a:r>
            <a:r>
              <a:rPr lang="ru-RU" dirty="0"/>
              <a:t> по информатике </a:t>
            </a:r>
            <a:br>
              <a:rPr lang="ru-RU" dirty="0"/>
            </a:br>
            <a:r>
              <a:rPr lang="ru-RU" dirty="0"/>
              <a:t>2025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98090AE-AA6B-46A5-9F4A-D2611FB4D3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03444" y="5348851"/>
            <a:ext cx="6831673" cy="1086237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Подготовила: Исаева Светлана Васильевна</a:t>
            </a:r>
          </a:p>
          <a:p>
            <a:r>
              <a:rPr lang="ru-RU" dirty="0"/>
              <a:t>у</a:t>
            </a:r>
            <a:r>
              <a:rPr lang="ru-RU"/>
              <a:t>читель </a:t>
            </a:r>
            <a:r>
              <a:rPr lang="ru-RU" dirty="0"/>
              <a:t>информатики МКОУ СОШ №8 </a:t>
            </a:r>
          </a:p>
          <a:p>
            <a:r>
              <a:rPr lang="ru-RU" dirty="0" err="1"/>
              <a:t>ст.Котляревской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452044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ED31124D-F0CC-475D-AC13-2B353BD98781}"/>
              </a:ext>
            </a:extLst>
          </p:cNvPr>
          <p:cNvSpPr/>
          <p:nvPr/>
        </p:nvSpPr>
        <p:spPr>
          <a:xfrm>
            <a:off x="1865152" y="331247"/>
            <a:ext cx="858753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333333"/>
                </a:solidFill>
                <a:latin typeface="YS Text"/>
              </a:rPr>
              <a:t>Критерии оценивания ОГЭ по информатике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включают: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333333"/>
                </a:solidFill>
                <a:latin typeface="YS Text"/>
              </a:rPr>
              <a:t>Задания 1–12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. Правильное выполнение каждого из них оценивается 1 баллом. Задание считается выполненным верно, если ответ записан в той форме, которая указана в инструкции по выполнению задания, и полностью совпадает с эталоном ответа.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2"/>
              </a:rPr>
              <a:t>1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333333"/>
                </a:solidFill>
                <a:latin typeface="YS Text"/>
              </a:rPr>
              <a:t>Развёрнутую часть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. В ней балл зависит от сложности задания. Можно получить максимум 2 или 3 балла за каждое задание. Всего часть состоит из трёх заданий, за них можно получить до 7 баллов.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3"/>
              </a:rPr>
              <a:t>2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r>
              <a:rPr lang="ru-RU" b="1" dirty="0">
                <a:solidFill>
                  <a:srgbClr val="333333"/>
                </a:solidFill>
                <a:latin typeface="YS Text"/>
              </a:rPr>
              <a:t>Максимальный балл ОГЭ по информатике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— 21 балл: по 1 баллу за задания с краткими ответами и по 2–3 балла за практические задания высокого уровня сложности, которые нужно выполнять на компьютере и сдавать отдельным файлом.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4"/>
              </a:rPr>
              <a:t>3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r>
              <a:rPr lang="ru-RU" b="1" dirty="0">
                <a:solidFill>
                  <a:srgbClr val="333333"/>
                </a:solidFill>
                <a:latin typeface="YS Text"/>
              </a:rPr>
              <a:t>Шкала перевода баллов в оценки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: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4"/>
              </a:rPr>
              <a:t>3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333333"/>
                </a:solidFill>
                <a:latin typeface="YS Text"/>
              </a:rPr>
              <a:t>«3»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— если ученик за весь экзамен набрал от 5 до 10 баллов;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4"/>
              </a:rPr>
              <a:t>3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333333"/>
                </a:solidFill>
                <a:latin typeface="YS Text"/>
              </a:rPr>
              <a:t>«4»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— чтобы получить «4», потребуется набрать от 11 до 15 баллов;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4"/>
              </a:rPr>
              <a:t>3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ru-RU" b="1" dirty="0">
                <a:solidFill>
                  <a:srgbClr val="333333"/>
                </a:solidFill>
                <a:latin typeface="YS Text"/>
              </a:rPr>
              <a:t>«5»</a:t>
            </a:r>
            <a:r>
              <a:rPr lang="ru-RU" dirty="0">
                <a:solidFill>
                  <a:srgbClr val="333333"/>
                </a:solidFill>
                <a:latin typeface="YS Text"/>
              </a:rPr>
              <a:t> — для оценки «5» за экзамен надо набрать 16 и более баллов, то есть выполнить не менее двух заданий повышенной сложности. </a:t>
            </a:r>
            <a:r>
              <a:rPr lang="ru-RU" dirty="0">
                <a:solidFill>
                  <a:srgbClr val="333333"/>
                </a:solidFill>
                <a:latin typeface="YS Text"/>
                <a:hlinkClick r:id="rId4"/>
              </a:rPr>
              <a:t>3</a:t>
            </a:r>
            <a:endParaRPr lang="ru-RU" dirty="0">
              <a:solidFill>
                <a:srgbClr val="333333"/>
              </a:solidFill>
              <a:latin typeface="YS Text"/>
            </a:endParaRPr>
          </a:p>
          <a:p>
            <a:r>
              <a:rPr lang="ru-RU" dirty="0">
                <a:solidFill>
                  <a:srgbClr val="333333"/>
                </a:solidFill>
                <a:latin typeface="YS Text"/>
              </a:rPr>
              <a:t>Рекомендуемый минимальный первичный балл для отбора обучающихся в профильные классы для обучения по образовательным программам среднего общего образования — 14 баллов.</a:t>
            </a:r>
            <a:endParaRPr lang="ru-RU" b="0" i="0" dirty="0">
              <a:solidFill>
                <a:srgbClr val="333333"/>
              </a:solidFill>
              <a:effectLst/>
              <a:latin typeface="YS Text"/>
            </a:endParaRPr>
          </a:p>
        </p:txBody>
      </p:sp>
    </p:spTree>
    <p:extLst>
      <p:ext uri="{BB962C8B-B14F-4D97-AF65-F5344CB8AC3E}">
        <p14:creationId xmlns:p14="http://schemas.microsoft.com/office/powerpoint/2010/main" val="668773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D58E9148-0DD3-4F0B-A47C-2540A0F1309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043253"/>
              </p:ext>
            </p:extLst>
          </p:nvPr>
        </p:nvGraphicFramePr>
        <p:xfrm>
          <a:off x="2759978" y="1638300"/>
          <a:ext cx="6946084" cy="3581399"/>
        </p:xfrm>
        <a:graphic>
          <a:graphicData uri="http://schemas.openxmlformats.org/drawingml/2006/table">
            <a:tbl>
              <a:tblPr/>
              <a:tblGrid>
                <a:gridCol w="3412614">
                  <a:extLst>
                    <a:ext uri="{9D8B030D-6E8A-4147-A177-3AD203B41FA5}">
                      <a16:colId xmlns:a16="http://schemas.microsoft.com/office/drawing/2014/main" val="5112466"/>
                    </a:ext>
                  </a:extLst>
                </a:gridCol>
                <a:gridCol w="3533470">
                  <a:extLst>
                    <a:ext uri="{9D8B030D-6E8A-4147-A177-3AD203B41FA5}">
                      <a16:colId xmlns:a16="http://schemas.microsoft.com/office/drawing/2014/main" val="3802340236"/>
                    </a:ext>
                  </a:extLst>
                </a:gridCol>
              </a:tblGrid>
              <a:tr h="1274281"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Работа состоит из двух частей</a:t>
                      </a:r>
                    </a:p>
                  </a:txBody>
                  <a:tcPr marL="167669" marR="167669" marT="33534" marB="33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Первая часть содержит 10 заданий с краткими ответами, во второй части 5 заданий, которые необходимо выполнить на компьютере.</a:t>
                      </a:r>
                    </a:p>
                  </a:txBody>
                  <a:tcPr marL="167669" marR="167669" marT="33534" marB="33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81582347"/>
                  </a:ext>
                </a:extLst>
              </a:tr>
              <a:tr h="1515723">
                <a:tc>
                  <a:txBody>
                    <a:bodyPr/>
                    <a:lstStyle/>
                    <a:p>
                      <a:r>
                        <a:rPr lang="ru-RU" sz="1400" b="1">
                          <a:effectLst/>
                        </a:rPr>
                        <a:t>На выполнение работы отводится 2 часа 30 минут.</a:t>
                      </a:r>
                    </a:p>
                  </a:txBody>
                  <a:tcPr marL="167669" marR="167669" marT="33534" marB="33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Вы можете сами определить, сколько времени будете заниматься каждым заданием, но рекомендуется на первую часть потратить 30 минут, а оставшиеся 2 часа уделить второй части.</a:t>
                      </a:r>
                    </a:p>
                  </a:txBody>
                  <a:tcPr marL="167669" marR="167669" marT="33534" marB="33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32937710"/>
                  </a:ext>
                </a:extLst>
              </a:tr>
              <a:tr h="791395">
                <a:tc>
                  <a:txBody>
                    <a:bodyPr/>
                    <a:lstStyle/>
                    <a:p>
                      <a:r>
                        <a:rPr lang="ru-RU" sz="1400" b="1">
                          <a:effectLst/>
                        </a:rPr>
                        <a:t>Результатами выполнения заданий №13-15 являются отдельные файлы</a:t>
                      </a:r>
                    </a:p>
                  </a:txBody>
                  <a:tcPr marL="167669" marR="167669" marT="33534" marB="33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400" b="1" dirty="0">
                          <a:effectLst/>
                        </a:rPr>
                        <a:t>Формат файла, его имя и каталог для сохранения вам сообщат организаторы экзамена.</a:t>
                      </a:r>
                    </a:p>
                  </a:txBody>
                  <a:tcPr marL="167669" marR="167669" marT="33534" marB="33534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627439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AB468726-4F75-404D-A4CB-CA52CC604E85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48692" y="554502"/>
            <a:ext cx="7300984" cy="8386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9044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400" b="1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rubik"/>
              </a:rPr>
              <a:t>Полезная информация о баллах ОГЭ по информатике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45567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>
            <a:extLst>
              <a:ext uri="{FF2B5EF4-FFF2-40B4-BE49-F238E27FC236}">
                <a16:creationId xmlns:a16="http://schemas.microsoft.com/office/drawing/2014/main" id="{2E979566-291D-45B8-9ACE-450A7242EAF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0356187"/>
              </p:ext>
            </p:extLst>
          </p:nvPr>
        </p:nvGraphicFramePr>
        <p:xfrm>
          <a:off x="3405187" y="2688106"/>
          <a:ext cx="5381626" cy="3463290"/>
        </p:xfrm>
        <a:graphic>
          <a:graphicData uri="http://schemas.openxmlformats.org/drawingml/2006/table">
            <a:tbl>
              <a:tblPr/>
              <a:tblGrid>
                <a:gridCol w="2690813">
                  <a:extLst>
                    <a:ext uri="{9D8B030D-6E8A-4147-A177-3AD203B41FA5}">
                      <a16:colId xmlns:a16="http://schemas.microsoft.com/office/drawing/2014/main" val="1108256115"/>
                    </a:ext>
                  </a:extLst>
                </a:gridCol>
                <a:gridCol w="2690813">
                  <a:extLst>
                    <a:ext uri="{9D8B030D-6E8A-4147-A177-3AD203B41FA5}">
                      <a16:colId xmlns:a16="http://schemas.microsoft.com/office/drawing/2014/main" val="4077274365"/>
                    </a:ext>
                  </a:extLst>
                </a:gridCol>
              </a:tblGrid>
              <a:tr h="576726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Номер задания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Максимальный балл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82666371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№1-12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1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3692533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№13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2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63292288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№14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3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3398374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№15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2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14202485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algn="ctr"/>
                      <a:r>
                        <a:rPr lang="ru-RU" b="1">
                          <a:effectLst/>
                        </a:rPr>
                        <a:t>№16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>
                          <a:effectLst/>
                        </a:rPr>
                        <a:t>2</a:t>
                      </a:r>
                    </a:p>
                  </a:txBody>
                  <a:tcPr marL="381000" marR="381000" marT="76200" marB="76200" anchor="ctr">
                    <a:lnL>
                      <a:noFill/>
                    </a:lnL>
                    <a:lnR>
                      <a:noFill/>
                    </a:lnR>
                    <a:lnT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D9EAF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98604763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D94C85C1-C242-4D78-B08B-BD4F91BA05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352508" y="399291"/>
            <a:ext cx="10601804" cy="20389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19044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rubik"/>
              </a:rPr>
              <a:t>Таблица оценивания всех заданий ОГЭ по информатике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rgbClr val="0A0A0A"/>
              </a:solidFill>
              <a:effectLst/>
              <a:latin typeface="rubik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2000" b="0" i="0" u="none" strike="noStrike" cap="none" normalizeH="0" baseline="0" dirty="0">
                <a:ln>
                  <a:noFill/>
                </a:ln>
                <a:solidFill>
                  <a:srgbClr val="0A0A0A"/>
                </a:solidFill>
                <a:effectLst/>
                <a:latin typeface="rubik"/>
              </a:rPr>
              <a:t>Заданий в экзамене по информатике немного, но они разнообразны и различаются не только по способу решения, типу ответов, сложности, но и количеству баллов, которое за них начисляют. В таблице ниже указаны номера заданий и максимальное количество баллов, которое вы можете за них получить.</a:t>
            </a:r>
            <a:endParaRPr kumimoji="0" lang="ru-RU" altLang="ru-RU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03815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F4CACA96-788E-44E9-B68C-AAB5CEB8E0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5274" y="1438711"/>
            <a:ext cx="9601200" cy="358140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b="1" dirty="0"/>
              <a:t>Увеличился максимальный первичный балл за всю работу </a:t>
            </a:r>
            <a:r>
              <a:rPr lang="ru-RU" dirty="0"/>
              <a:t>— с 19 до 21.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r>
              <a:rPr lang="ru-RU" b="1" dirty="0"/>
              <a:t>Как проходит ОГЭ по информатике:</a:t>
            </a:r>
            <a:endParaRPr lang="ru-RU" dirty="0"/>
          </a:p>
          <a:p>
            <a:r>
              <a:rPr lang="ru-RU" dirty="0"/>
              <a:t>1.Тестовые задания выполняются на бланке ответов.</a:t>
            </a:r>
          </a:p>
          <a:p>
            <a:r>
              <a:rPr lang="ru-RU" dirty="0"/>
              <a:t>2.2 часть выполняется на компьютере используя установленные программы и приложения:</a:t>
            </a:r>
          </a:p>
          <a:p>
            <a:pPr lvl="1"/>
            <a:r>
              <a:rPr lang="ru-RU" dirty="0"/>
              <a:t>программы для работы с презентациями;</a:t>
            </a:r>
          </a:p>
          <a:p>
            <a:pPr lvl="1"/>
            <a:r>
              <a:rPr lang="ru-RU" dirty="0"/>
              <a:t>текстовый процессор;</a:t>
            </a:r>
          </a:p>
          <a:p>
            <a:pPr lvl="1"/>
            <a:r>
              <a:rPr lang="ru-RU" dirty="0"/>
              <a:t>программа для работы с электронными таблицами;</a:t>
            </a:r>
          </a:p>
          <a:p>
            <a:pPr lvl="1"/>
            <a:r>
              <a:rPr lang="ru-RU" dirty="0"/>
              <a:t>учебная среда исполнителя «Робот»;</a:t>
            </a:r>
          </a:p>
          <a:p>
            <a:pPr lvl="1"/>
            <a:r>
              <a:rPr lang="ru-RU" dirty="0"/>
              <a:t>система программирования.</a:t>
            </a:r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754822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>
            <a:extLst>
              <a:ext uri="{FF2B5EF4-FFF2-40B4-BE49-F238E27FC236}">
                <a16:creationId xmlns:a16="http://schemas.microsoft.com/office/drawing/2014/main" id="{CEA5679C-3DCC-44DD-B195-2B09FBE6533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39" y="868915"/>
            <a:ext cx="10842921" cy="47097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242484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BA20E2D6-1CB0-4938-9AC3-A55F40BF8F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6496324"/>
              </p:ext>
            </p:extLst>
          </p:nvPr>
        </p:nvGraphicFramePr>
        <p:xfrm>
          <a:off x="3722673" y="1943099"/>
          <a:ext cx="5186435" cy="3501354"/>
        </p:xfrm>
        <a:graphic>
          <a:graphicData uri="http://schemas.openxmlformats.org/drawingml/2006/table">
            <a:tbl>
              <a:tblPr/>
              <a:tblGrid>
                <a:gridCol w="2494741">
                  <a:extLst>
                    <a:ext uri="{9D8B030D-6E8A-4147-A177-3AD203B41FA5}">
                      <a16:colId xmlns:a16="http://schemas.microsoft.com/office/drawing/2014/main" val="2140716876"/>
                    </a:ext>
                  </a:extLst>
                </a:gridCol>
                <a:gridCol w="2691694">
                  <a:extLst>
                    <a:ext uri="{9D8B030D-6E8A-4147-A177-3AD203B41FA5}">
                      <a16:colId xmlns:a16="http://schemas.microsoft.com/office/drawing/2014/main" val="1925476788"/>
                    </a:ext>
                  </a:extLst>
                </a:gridCol>
              </a:tblGrid>
              <a:tr h="987562"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Оценка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901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26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1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Количество баллов</a:t>
                      </a:r>
                      <a:endParaRPr lang="ru-RU" sz="2000">
                        <a:solidFill>
                          <a:srgbClr val="000000"/>
                        </a:solidFill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1026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1026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1026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B024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43737677"/>
                  </a:ext>
                </a:extLst>
              </a:tr>
              <a:tr h="628448"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«2»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B02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4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D01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0-4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B024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B024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B024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5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36478239"/>
                  </a:ext>
                </a:extLst>
              </a:tr>
              <a:tr h="628448"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«3»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D01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D01F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7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5-10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5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5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5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86830792"/>
                  </a:ext>
                </a:extLst>
              </a:tr>
              <a:tr h="628448"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«4»</a:t>
                      </a:r>
                      <a:endParaRPr lang="ru-RU" sz="200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7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7028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3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11-15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28899846"/>
                  </a:ext>
                </a:extLst>
              </a:tr>
              <a:tr h="628448"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</a:rPr>
                        <a:t>«5»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903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03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032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rtl="0" latinLnBrk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rgbClr val="000000"/>
                          </a:solidFill>
                          <a:effectLst/>
                          <a:latin typeface="Aptos"/>
                        </a:rPr>
                        <a:t>16-21</a:t>
                      </a:r>
                      <a:endParaRPr lang="ru-RU" sz="2000" dirty="0">
                        <a:effectLst/>
                      </a:endParaRPr>
                    </a:p>
                  </a:txBody>
                  <a:tcPr marL="152400" marR="152400" marT="114300" marB="114300" anchor="ctr">
                    <a:lnL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0357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16449031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BB2B4809-B6A4-47EB-991C-6981A0AA6F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69668" y="820005"/>
            <a:ext cx="7231938" cy="8617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32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Aptos"/>
              </a:rPr>
              <a:t>Шкала перевода баллов в оценку</a:t>
            </a:r>
            <a:endParaRPr kumimoji="0" lang="ru-RU" altLang="ru-RU" sz="3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5857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8D446A20-844E-4931-99E5-EC174D9A6DD7}"/>
              </a:ext>
            </a:extLst>
          </p:cNvPr>
          <p:cNvSpPr/>
          <p:nvPr/>
        </p:nvSpPr>
        <p:spPr>
          <a:xfrm>
            <a:off x="2100043" y="973355"/>
            <a:ext cx="913281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rgbClr val="000000"/>
                </a:solidFill>
                <a:latin typeface="Aptos"/>
              </a:rPr>
              <a:t>5 советов по подготовке к ОГЭ по информатике</a:t>
            </a:r>
            <a:endParaRPr lang="ru-RU" dirty="0">
              <a:solidFill>
                <a:srgbClr val="333333"/>
              </a:solidFill>
              <a:latin typeface="commissioner"/>
            </a:endParaRPr>
          </a:p>
          <a:p>
            <a:pPr algn="ctr"/>
            <a:r>
              <a:rPr lang="ru-RU" dirty="0">
                <a:solidFill>
                  <a:srgbClr val="333333"/>
                </a:solidFill>
                <a:latin typeface="commissioner"/>
              </a:rPr>
              <a:t> </a:t>
            </a:r>
          </a:p>
          <a:p>
            <a:pPr marL="347472" indent="-347472"/>
            <a:r>
              <a:rPr lang="ru-RU" sz="2000" dirty="0">
                <a:solidFill>
                  <a:srgbClr val="333333"/>
                </a:solidFill>
                <a:latin typeface="commissioner"/>
              </a:rPr>
              <a:t>1.</a:t>
            </a:r>
            <a:r>
              <a:rPr lang="ru-RU" sz="2000" b="1" dirty="0">
                <a:solidFill>
                  <a:srgbClr val="000000"/>
                </a:solidFill>
                <a:latin typeface="Aptos"/>
              </a:rPr>
              <a:t>Изучите всю документацию об экзамене. 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Зайдите на сайт ФИПИ - там собраны все документы об ОГЭ, с которыми стоит познакомиться: демоверсия, кодификатор, спецификация.</a:t>
            </a:r>
            <a:endParaRPr lang="ru-RU" dirty="0">
              <a:solidFill>
                <a:srgbClr val="333333"/>
              </a:solidFill>
              <a:latin typeface="commissioner"/>
            </a:endParaRPr>
          </a:p>
          <a:p>
            <a:pPr marL="347472" indent="-347472"/>
            <a:r>
              <a:rPr lang="ru-RU" sz="2000" dirty="0">
                <a:solidFill>
                  <a:srgbClr val="333333"/>
                </a:solidFill>
                <a:latin typeface="commissioner"/>
              </a:rPr>
              <a:t>2.</a:t>
            </a:r>
            <a:r>
              <a:rPr lang="ru-RU" sz="2000" b="1" dirty="0">
                <a:solidFill>
                  <a:srgbClr val="000000"/>
                </a:solidFill>
                <a:latin typeface="Aptos"/>
              </a:rPr>
              <a:t>Не откладывайте подготовку к экзамену, начинайте заранее</a:t>
            </a:r>
            <a:r>
              <a:rPr lang="ru-RU" sz="2000" dirty="0">
                <a:solidFill>
                  <a:srgbClr val="000000"/>
                </a:solidFill>
                <a:latin typeface="Aptos"/>
              </a:rPr>
              <a:t>. 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При подготовке за 7-9 месяцев достаточно уделять по 2-3 часа в неделю.</a:t>
            </a:r>
            <a:endParaRPr lang="ru-RU" dirty="0">
              <a:solidFill>
                <a:srgbClr val="333333"/>
              </a:solidFill>
              <a:latin typeface="commissioner"/>
            </a:endParaRPr>
          </a:p>
          <a:p>
            <a:pPr marL="347472" indent="-347472"/>
            <a:r>
              <a:rPr lang="ru-RU" sz="2000" dirty="0">
                <a:solidFill>
                  <a:srgbClr val="333333"/>
                </a:solidFill>
                <a:latin typeface="commissioner"/>
              </a:rPr>
              <a:t>3.</a:t>
            </a:r>
            <a:r>
              <a:rPr lang="ru-RU" sz="2000" b="1" dirty="0">
                <a:solidFill>
                  <a:srgbClr val="000000"/>
                </a:solidFill>
                <a:latin typeface="Aptos"/>
              </a:rPr>
              <a:t>Выберите язык программирования и практикуйте его</a:t>
            </a:r>
            <a:r>
              <a:rPr lang="ru-RU" sz="2000" dirty="0">
                <a:solidFill>
                  <a:srgbClr val="000000"/>
                </a:solidFill>
                <a:latin typeface="Aptos"/>
              </a:rPr>
              <a:t>. 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ОГЭ предлагает на выбор 5 языков: </a:t>
            </a:r>
            <a:r>
              <a:rPr lang="ru-RU" dirty="0" err="1">
                <a:solidFill>
                  <a:srgbClr val="000000"/>
                </a:solidFill>
                <a:latin typeface="Aptos"/>
              </a:rPr>
              <a:t>Basic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, </a:t>
            </a:r>
            <a:r>
              <a:rPr lang="ru-RU" dirty="0" err="1">
                <a:solidFill>
                  <a:srgbClr val="000000"/>
                </a:solidFill>
                <a:latin typeface="Aptos"/>
              </a:rPr>
              <a:t>КуМир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, </a:t>
            </a:r>
            <a:r>
              <a:rPr lang="ru-RU" dirty="0" err="1">
                <a:solidFill>
                  <a:srgbClr val="000000"/>
                </a:solidFill>
                <a:latin typeface="Aptos"/>
              </a:rPr>
              <a:t>Pascal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, </a:t>
            </a:r>
            <a:r>
              <a:rPr lang="ru-RU" dirty="0" err="1">
                <a:solidFill>
                  <a:srgbClr val="000000"/>
                </a:solidFill>
                <a:latin typeface="Aptos"/>
              </a:rPr>
              <a:t>Python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, C++.</a:t>
            </a:r>
            <a:endParaRPr lang="ru-RU" dirty="0">
              <a:solidFill>
                <a:srgbClr val="333333"/>
              </a:solidFill>
              <a:latin typeface="commissioner"/>
            </a:endParaRPr>
          </a:p>
          <a:p>
            <a:pPr marL="347472" indent="-347472"/>
            <a:r>
              <a:rPr lang="ru-RU" sz="2000" dirty="0">
                <a:solidFill>
                  <a:srgbClr val="333333"/>
                </a:solidFill>
                <a:latin typeface="commissioner"/>
              </a:rPr>
              <a:t>4.</a:t>
            </a:r>
            <a:r>
              <a:rPr lang="ru-RU" sz="2000" b="1" dirty="0">
                <a:solidFill>
                  <a:srgbClr val="000000"/>
                </a:solidFill>
                <a:latin typeface="Aptos"/>
              </a:rPr>
              <a:t>Уделяйте внимание как 1 части так и 2 части экзаменационной работы. </a:t>
            </a:r>
            <a:r>
              <a:rPr lang="ru-RU" dirty="0">
                <a:solidFill>
                  <a:srgbClr val="000000"/>
                </a:solidFill>
                <a:latin typeface="Aptos"/>
              </a:rPr>
              <a:t>Разобраться в теме и решать различные вариации одного и того же задания.</a:t>
            </a:r>
            <a:endParaRPr lang="ru-RU" dirty="0">
              <a:solidFill>
                <a:srgbClr val="333333"/>
              </a:solidFill>
              <a:latin typeface="commissioner"/>
            </a:endParaRPr>
          </a:p>
          <a:p>
            <a:pPr algn="ctr"/>
            <a:r>
              <a:rPr lang="ru-RU" dirty="0">
                <a:solidFill>
                  <a:srgbClr val="333333"/>
                </a:solidFill>
                <a:latin typeface="commissioner"/>
              </a:rPr>
              <a:t> </a:t>
            </a:r>
          </a:p>
          <a:p>
            <a:pPr marL="347472" indent="-347472"/>
            <a:r>
              <a:rPr lang="ru-RU" sz="2000" dirty="0">
                <a:solidFill>
                  <a:srgbClr val="333333"/>
                </a:solidFill>
                <a:latin typeface="commissioner"/>
              </a:rPr>
              <a:t>5.</a:t>
            </a:r>
            <a:r>
              <a:rPr lang="ru-RU" sz="2000" b="1" dirty="0">
                <a:solidFill>
                  <a:srgbClr val="000000"/>
                </a:solidFill>
                <a:latin typeface="Aptos"/>
              </a:rPr>
              <a:t>Составьте план подготовки и следуйте ему.</a:t>
            </a:r>
            <a:r>
              <a:rPr lang="ru-RU" sz="2000" dirty="0">
                <a:solidFill>
                  <a:srgbClr val="000000"/>
                </a:solidFill>
                <a:latin typeface="Aptos"/>
              </a:rPr>
              <a:t> </a:t>
            </a:r>
            <a:r>
              <a:rPr lang="ru-RU" dirty="0">
                <a:solidFill>
                  <a:srgbClr val="0D1140"/>
                </a:solidFill>
                <a:latin typeface="Aptos"/>
              </a:rPr>
              <a:t>Составьте список тем, включённых в экзамен, и заложите время на подготовку к каждой из них, исходя из вашего исходного уровня знаний.</a:t>
            </a:r>
            <a:endParaRPr lang="ru-RU" b="0" i="0" dirty="0">
              <a:solidFill>
                <a:srgbClr val="333333"/>
              </a:solidFill>
              <a:effectLst/>
              <a:latin typeface="commissioner"/>
            </a:endParaRPr>
          </a:p>
        </p:txBody>
      </p:sp>
    </p:spTree>
    <p:extLst>
      <p:ext uri="{BB962C8B-B14F-4D97-AF65-F5344CB8AC3E}">
        <p14:creationId xmlns:p14="http://schemas.microsoft.com/office/powerpoint/2010/main" val="36152416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D6B981-073F-48E0-850E-91EBE94114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Источники: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6EBF9B3-BD30-4BA2-9C1F-71034DBC25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https://robototehnika.edumsko.ru/articles/post/3561101</a:t>
            </a:r>
            <a:endParaRPr lang="ru-RU" dirty="0"/>
          </a:p>
          <a:p>
            <a:r>
              <a:rPr lang="en-US" dirty="0"/>
              <a:t>https://www.kp.ru/edu/shkola/bally-ogeh-po-informatike-v-9-klasse/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0810312"/>
      </p:ext>
    </p:extLst>
  </p:cSld>
  <p:clrMapOvr>
    <a:masterClrMapping/>
  </p:clrMapOvr>
</p:sld>
</file>

<file path=ppt/theme/theme1.xml><?xml version="1.0" encoding="utf-8"?>
<a:theme xmlns:a="http://schemas.openxmlformats.org/drawingml/2006/main" name="Уголки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{BCFCFE9B-5430-4C71-AB17-E45E177A4A17}tf10001105</Template>
  <TotalTime>26</TotalTime>
  <Words>676</Words>
  <Application>Microsoft Office PowerPoint</Application>
  <PresentationFormat>Широкоэкранный</PresentationFormat>
  <Paragraphs>67</Paragraphs>
  <Slides>9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7" baseType="lpstr">
      <vt:lpstr>Aptos</vt:lpstr>
      <vt:lpstr>Arial</vt:lpstr>
      <vt:lpstr>commissioner</vt:lpstr>
      <vt:lpstr>Franklin Gothic Book</vt:lpstr>
      <vt:lpstr>rubik</vt:lpstr>
      <vt:lpstr>Times New Roman</vt:lpstr>
      <vt:lpstr>YS Text</vt:lpstr>
      <vt:lpstr>Уголки</vt:lpstr>
      <vt:lpstr>Огэ по информатике  2025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Источники: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Огэ по информатике  2025</dc:title>
  <dc:creator>Исаева Светлана Васильевна</dc:creator>
  <cp:lastModifiedBy>Исаева Светлана Васильевна</cp:lastModifiedBy>
  <cp:revision>1</cp:revision>
  <dcterms:created xsi:type="dcterms:W3CDTF">2025-01-12T07:46:32Z</dcterms:created>
  <dcterms:modified xsi:type="dcterms:W3CDTF">2025-01-12T08:12:58Z</dcterms:modified>
</cp:coreProperties>
</file>